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6" r:id="rId5"/>
    <p:sldId id="259" r:id="rId6"/>
    <p:sldId id="277" r:id="rId7"/>
    <p:sldId id="260" r:id="rId8"/>
    <p:sldId id="278" r:id="rId9"/>
    <p:sldId id="263" r:id="rId10"/>
    <p:sldId id="268" r:id="rId11"/>
    <p:sldId id="265" r:id="rId12"/>
    <p:sldId id="269" r:id="rId13"/>
    <p:sldId id="266" r:id="rId14"/>
    <p:sldId id="267" r:id="rId15"/>
    <p:sldId id="271" r:id="rId16"/>
    <p:sldId id="272" r:id="rId1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993300"/>
    <a:srgbClr val="00CC00"/>
    <a:srgbClr val="FF33CC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03885-2AB3-4849-A96C-6AF4EE4CE6F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755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868AAC-BC33-4080-B665-2B62D9242EB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08279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4C386F-FD65-45C1-B96D-5B0B50A2585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73228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37501-3E4E-4011-A459-408769D4CAA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18113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506B84-38F9-4AE4-80C1-5FF35590228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8286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C0F71-EC9A-45A5-8330-495A174809D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61023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3D40B-FE6A-4134-8388-DFBBF9FD698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00667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A24ACC-C118-4995-9FFA-C141A4F7EB5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58524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DBD36-7C1A-4384-949F-2479880F76F0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8593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7A647-A955-4EAE-A741-A83DB0DC550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91099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06D956-14C3-4506-89EF-A1E98F9DABA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7732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CCAEDA2A-C8B1-4734-9F65-FFEA54B17F9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Administrator\&#26700;&#38754;\&#35838;&#20214;\&#23385;&#29141;&#23039;-Hey%20Jude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&#26080;&#22768;&#29255;&#27573;.mpg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istrator\&#26700;&#38754;\&#35838;&#20214;\REC133.mp3" TargetMode="Externa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altLang="zh-CN">
                <a:solidFill>
                  <a:srgbClr val="FF33CC"/>
                </a:solidFill>
              </a:rPr>
              <a:t>Unit 5</a:t>
            </a:r>
            <a:br>
              <a:rPr lang="en-US" altLang="zh-CN">
                <a:solidFill>
                  <a:srgbClr val="FF33CC"/>
                </a:solidFill>
              </a:rPr>
            </a:br>
            <a:r>
              <a:rPr lang="en-US" altLang="zh-CN">
                <a:solidFill>
                  <a:srgbClr val="FF33CC"/>
                </a:solidFill>
              </a:rPr>
              <a:t>Do you want to watch a game show?</a:t>
            </a:r>
            <a:br>
              <a:rPr lang="en-US" altLang="zh-CN">
                <a:solidFill>
                  <a:srgbClr val="FF33CC"/>
                </a:solidFill>
              </a:rPr>
            </a:br>
            <a:r>
              <a:rPr lang="en-US" altLang="zh-CN">
                <a:solidFill>
                  <a:srgbClr val="FF33CC"/>
                </a:solidFill>
              </a:rPr>
              <a:t>Section B</a:t>
            </a:r>
            <a:br>
              <a:rPr lang="en-US" altLang="zh-CN">
                <a:solidFill>
                  <a:srgbClr val="FF33CC"/>
                </a:solidFill>
              </a:rPr>
            </a:br>
            <a:r>
              <a:rPr lang="en-US" altLang="zh-CN">
                <a:solidFill>
                  <a:srgbClr val="00FF00"/>
                </a:solidFill>
              </a:rPr>
              <a:t/>
            </a:r>
            <a:br>
              <a:rPr lang="en-US" altLang="zh-CN">
                <a:solidFill>
                  <a:srgbClr val="00FF00"/>
                </a:solidFill>
              </a:rPr>
            </a:br>
            <a:r>
              <a:rPr lang="en-US" altLang="zh-CN">
                <a:solidFill>
                  <a:srgbClr val="00FF00"/>
                </a:solidFill>
              </a:rPr>
              <a:t/>
            </a:r>
            <a:br>
              <a:rPr lang="en-US" altLang="zh-CN">
                <a:solidFill>
                  <a:srgbClr val="00FF00"/>
                </a:solidFill>
              </a:rPr>
            </a:br>
            <a:r>
              <a:rPr lang="en-US" altLang="zh-CN">
                <a:solidFill>
                  <a:srgbClr val="00FF00"/>
                </a:solidFill>
              </a:rPr>
              <a:t/>
            </a:r>
            <a:br>
              <a:rPr lang="en-US" altLang="zh-CN">
                <a:solidFill>
                  <a:srgbClr val="00FF00"/>
                </a:solidFill>
              </a:rPr>
            </a:br>
            <a:r>
              <a:rPr lang="en-US" altLang="zh-CN">
                <a:solidFill>
                  <a:srgbClr val="00FF00"/>
                </a:solidFill>
              </a:rPr>
              <a:t/>
            </a:r>
            <a:br>
              <a:rPr lang="en-US" altLang="zh-CN">
                <a:solidFill>
                  <a:srgbClr val="00FF00"/>
                </a:solidFill>
              </a:rPr>
            </a:br>
            <a:endParaRPr lang="en-US" altLang="zh-CN">
              <a:solidFill>
                <a:srgbClr val="00FF00"/>
              </a:solidFill>
            </a:endParaRPr>
          </a:p>
        </p:txBody>
      </p:sp>
      <p:pic>
        <p:nvPicPr>
          <p:cNvPr id="5126" name="孙燕姿-Hey Jude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324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5591" fill="hold"/>
                                        <p:tgtEl>
                                          <p:spTgt spid="51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0" y="152400"/>
            <a:ext cx="8915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33CC"/>
                </a:solidFill>
              </a:rPr>
              <a:t>3a Fill in the blanks in the movie review. Use the words in the box to help you.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990600"/>
            <a:ext cx="9144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/>
              <a:t>fantastic    shows   action   want   comes from   played    about   like  exciting    plan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28600" y="2819400"/>
            <a:ext cx="8915400" cy="284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Mulan is an ______________movie. It ____________an old Chinese story. The </a:t>
            </a:r>
          </a:p>
          <a:p>
            <a:pPr>
              <a:spcBef>
                <a:spcPct val="50000"/>
              </a:spcBef>
            </a:pPr>
            <a:r>
              <a:rPr lang="en-US" altLang="zh-CN"/>
              <a:t>movie is _______a village girl, Mulan. She </a:t>
            </a:r>
            <a:r>
              <a:rPr lang="en-US" altLang="zh-CN">
                <a:solidFill>
                  <a:srgbClr val="00CC00"/>
                </a:solidFill>
              </a:rPr>
              <a:t>dressed up</a:t>
            </a:r>
            <a:r>
              <a:rPr lang="en-US" altLang="zh-CN"/>
              <a:t> like a boy and </a:t>
            </a:r>
            <a:r>
              <a:rPr lang="en-US" altLang="zh-CN">
                <a:solidFill>
                  <a:srgbClr val="00CC00"/>
                </a:solidFill>
              </a:rPr>
              <a:t>takes her</a:t>
            </a:r>
          </a:p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00CC00"/>
                </a:solidFill>
              </a:rPr>
              <a:t>father’s place</a:t>
            </a:r>
            <a:r>
              <a:rPr lang="en-US" altLang="zh-CN"/>
              <a:t> to fight in the </a:t>
            </a:r>
            <a:r>
              <a:rPr lang="en-US" altLang="zh-CN">
                <a:solidFill>
                  <a:srgbClr val="00CC00"/>
                </a:solidFill>
              </a:rPr>
              <a:t>army</a:t>
            </a:r>
            <a:r>
              <a:rPr lang="en-US" altLang="zh-CN"/>
              <a:t>. I think the actress _______Mulan’s role well.</a:t>
            </a:r>
          </a:p>
          <a:p>
            <a:pPr>
              <a:spcBef>
                <a:spcPct val="50000"/>
              </a:spcBef>
            </a:pPr>
            <a:r>
              <a:rPr lang="en-US" altLang="zh-CN"/>
              <a:t> The other actors are also __________and they </a:t>
            </a:r>
            <a:r>
              <a:rPr lang="en-US" altLang="zh-CN">
                <a:solidFill>
                  <a:srgbClr val="00CC00"/>
                </a:solidFill>
              </a:rPr>
              <a:t>did a good job</a:t>
            </a:r>
            <a:r>
              <a:rPr lang="en-US" altLang="zh-CN"/>
              <a:t> in the movie. I </a:t>
            </a:r>
          </a:p>
          <a:p>
            <a:pPr>
              <a:spcBef>
                <a:spcPct val="50000"/>
              </a:spcBef>
            </a:pPr>
            <a:r>
              <a:rPr lang="en-US" altLang="zh-CN"/>
              <a:t>_____Mulan very much. The movie ________her love for her family, friends and</a:t>
            </a:r>
          </a:p>
          <a:p>
            <a:pPr>
              <a:spcBef>
                <a:spcPct val="50000"/>
              </a:spcBef>
            </a:pPr>
            <a:r>
              <a:rPr lang="en-US" altLang="zh-CN"/>
              <a:t> country. If you ______to watch a movie this weekend and you ________to see </a:t>
            </a:r>
          </a:p>
          <a:p>
            <a:pPr>
              <a:spcBef>
                <a:spcPct val="50000"/>
              </a:spcBef>
            </a:pPr>
            <a:r>
              <a:rPr lang="en-US" altLang="zh-CN"/>
              <a:t>something enjoyable, choose Mulan!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600200" y="2590800"/>
            <a:ext cx="1847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 exciting action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3505200" y="26670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zh-CN" altLang="zh-CN"/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4343400" y="2590800"/>
            <a:ext cx="167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</a:rPr>
              <a:t>comes from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1219200" y="3124200"/>
            <a:ext cx="838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</a:rPr>
              <a:t>about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5943600" y="3581400"/>
            <a:ext cx="121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</a:rPr>
              <a:t>played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304800" y="4419600"/>
            <a:ext cx="609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like</a:t>
            </a: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4038600" y="44196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</a:rPr>
              <a:t>shows</a:t>
            </a:r>
          </a:p>
        </p:txBody>
      </p:sp>
      <p:sp>
        <p:nvSpPr>
          <p:cNvPr id="15377" name="Text Box 17"/>
          <p:cNvSpPr txBox="1">
            <a:spLocks noChangeArrowheads="1"/>
          </p:cNvSpPr>
          <p:nvPr/>
        </p:nvSpPr>
        <p:spPr bwMode="auto">
          <a:xfrm>
            <a:off x="1905000" y="4800600"/>
            <a:ext cx="1066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</a:rPr>
              <a:t>plan</a:t>
            </a: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7086600" y="4800600"/>
            <a:ext cx="914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</a:rPr>
              <a:t>want</a:t>
            </a: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3048000" y="3962400"/>
            <a:ext cx="137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</a:rPr>
              <a:t>fantastic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5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153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3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15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3" dur="500"/>
                                        <p:tgtEl>
                                          <p:spTgt spid="153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53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5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8" dur="2000"/>
                                        <p:tgtEl>
                                          <p:spTgt spid="153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828800" y="2362200"/>
            <a:ext cx="5029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1981200" y="3048000"/>
            <a:ext cx="4876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hlinkClick r:id="rId3" action="ppaction://hlinkfile"/>
              </a:rPr>
              <a:t>无声片段</a:t>
            </a:r>
            <a:r>
              <a:rPr lang="en-US" altLang="zh-CN" sz="3200">
                <a:hlinkClick r:id="rId3" action="ppaction://hlinkfile"/>
              </a:rPr>
              <a:t>.mpg</a:t>
            </a:r>
            <a:endParaRPr lang="en-US" altLang="zh-CN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17525" y="168275"/>
            <a:ext cx="81438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>
                <a:solidFill>
                  <a:schemeClr val="accent2"/>
                </a:solidFill>
              </a:rPr>
              <a:t>3b write notes for your own movie review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762000" y="1143000"/>
            <a:ext cx="563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The name of the movie:___________</a:t>
            </a:r>
          </a:p>
        </p:txBody>
      </p:sp>
      <p:sp>
        <p:nvSpPr>
          <p:cNvPr id="16395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1066800"/>
            <a:ext cx="533400" cy="457200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7" name="AutoShape 1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1981200"/>
            <a:ext cx="533400" cy="457200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762000" y="2057400"/>
            <a:ext cx="5486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The kind of movie:___________</a:t>
            </a:r>
          </a:p>
        </p:txBody>
      </p:sp>
      <p:sp>
        <p:nvSpPr>
          <p:cNvPr id="16399" name="AutoShape 1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2971800"/>
            <a:ext cx="533400" cy="533400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685800" y="3048000"/>
            <a:ext cx="609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What the movie is about :_________</a:t>
            </a:r>
          </a:p>
        </p:txBody>
      </p:sp>
      <p:sp>
        <p:nvSpPr>
          <p:cNvPr id="16401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4191000"/>
            <a:ext cx="533400" cy="533400"/>
          </a:xfrm>
          <a:prstGeom prst="actionButtonForwardNex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685800" y="4267200"/>
            <a:ext cx="731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What you think of the movie/stars:____________</a:t>
            </a:r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4419600" y="990600"/>
            <a:ext cx="182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</a:rPr>
              <a:t>Kung fu Panda</a:t>
            </a:r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3733800" y="19812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cartoon</a:t>
            </a:r>
          </a:p>
        </p:txBody>
      </p:sp>
      <p:sp>
        <p:nvSpPr>
          <p:cNvPr id="16405" name="Text Box 21"/>
          <p:cNvSpPr txBox="1">
            <a:spLocks noChangeArrowheads="1"/>
          </p:cNvSpPr>
          <p:nvPr/>
        </p:nvSpPr>
        <p:spPr bwMode="auto">
          <a:xfrm>
            <a:off x="4419600" y="2971800"/>
            <a:ext cx="457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FF0000"/>
                </a:solidFill>
              </a:rPr>
              <a:t>How does the panda save China?</a:t>
            </a:r>
          </a:p>
        </p:txBody>
      </p:sp>
      <p:sp>
        <p:nvSpPr>
          <p:cNvPr id="16406" name="Text Box 22"/>
          <p:cNvSpPr txBox="1">
            <a:spLocks noChangeArrowheads="1"/>
          </p:cNvSpPr>
          <p:nvPr/>
        </p:nvSpPr>
        <p:spPr bwMode="auto">
          <a:xfrm>
            <a:off x="5867400" y="4191000"/>
            <a:ext cx="1981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FF0000"/>
                </a:solidFill>
              </a:rPr>
              <a:t>It’s exciting.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64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164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64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52400" y="152400"/>
            <a:ext cx="8839200" cy="421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chemeClr val="accent2"/>
                </a:solidFill>
              </a:rPr>
              <a:t>3c write your movie review using the notes in 3b</a:t>
            </a:r>
          </a:p>
          <a:p>
            <a:pPr>
              <a:spcBef>
                <a:spcPct val="50000"/>
              </a:spcBef>
            </a:pPr>
            <a:r>
              <a:rPr lang="en-US" altLang="zh-CN" sz="3600">
                <a:solidFill>
                  <a:schemeClr val="accent2"/>
                </a:solidFill>
              </a:rPr>
              <a:t>    </a:t>
            </a:r>
            <a:r>
              <a:rPr lang="en-US" altLang="zh-CN" sz="3600" b="0"/>
              <a:t>Panda is a symbol of China. Kung Fu panda is a cartoon. It’s about that how the panda saves China. In the movie panda was very brave and he found his father. I like it very much.</a:t>
            </a:r>
            <a:r>
              <a:rPr lang="en-US" altLang="zh-CN" sz="3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09600" y="1371600"/>
            <a:ext cx="7467600" cy="423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                             </a:t>
            </a:r>
            <a:r>
              <a:rPr lang="en-US" altLang="zh-CN" sz="3200"/>
              <a:t>Homework</a:t>
            </a:r>
          </a:p>
          <a:p>
            <a:pPr>
              <a:spcBef>
                <a:spcPct val="50000"/>
              </a:spcBef>
            </a:pPr>
            <a:r>
              <a:rPr lang="en-US" altLang="zh-CN" sz="3200"/>
              <a:t>2e write your own sentences or          questions using the phrases.</a:t>
            </a:r>
          </a:p>
          <a:p>
            <a:pPr>
              <a:spcBef>
                <a:spcPct val="50000"/>
              </a:spcBef>
            </a:pPr>
            <a:r>
              <a:rPr lang="en-US" altLang="zh-CN" sz="3200"/>
              <a:t>3b write notes for your own movie review.</a:t>
            </a:r>
          </a:p>
          <a:p>
            <a:pPr>
              <a:spcBef>
                <a:spcPct val="50000"/>
              </a:spcBef>
            </a:pPr>
            <a:r>
              <a:rPr lang="en-US" altLang="zh-CN" sz="3200"/>
              <a:t>3c write your movie review using the notes in 3b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152400"/>
            <a:ext cx="5105400" cy="643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200">
                <a:solidFill>
                  <a:srgbClr val="00CC00"/>
                </a:solidFill>
              </a:rPr>
              <a:t>Review</a:t>
            </a:r>
          </a:p>
          <a:p>
            <a:pPr>
              <a:spcBef>
                <a:spcPct val="50000"/>
              </a:spcBef>
            </a:pPr>
            <a:r>
              <a:rPr lang="en-US" altLang="zh-CN" sz="3200"/>
              <a:t>What kind of TV show</a:t>
            </a:r>
          </a:p>
          <a:p>
            <a:pPr>
              <a:spcBef>
                <a:spcPct val="50000"/>
              </a:spcBef>
            </a:pPr>
            <a:r>
              <a:rPr lang="en-US" altLang="zh-CN" sz="3200"/>
              <a:t> is it?</a:t>
            </a:r>
          </a:p>
          <a:p>
            <a:pPr>
              <a:spcBef>
                <a:spcPct val="50000"/>
              </a:spcBef>
            </a:pPr>
            <a:r>
              <a:rPr lang="en-US" altLang="zh-CN" sz="3200"/>
              <a:t>It’s ….</a:t>
            </a:r>
          </a:p>
          <a:p>
            <a:pPr>
              <a:spcBef>
                <a:spcPct val="50000"/>
              </a:spcBef>
            </a:pPr>
            <a:r>
              <a:rPr lang="en-US" altLang="zh-CN" sz="3200"/>
              <a:t>What do you</a:t>
            </a:r>
          </a:p>
          <a:p>
            <a:pPr>
              <a:spcBef>
                <a:spcPct val="50000"/>
              </a:spcBef>
            </a:pPr>
            <a:r>
              <a:rPr lang="en-US" altLang="zh-CN" sz="3200"/>
              <a:t> </a:t>
            </a:r>
            <a:r>
              <a:rPr lang="en-US" altLang="zh-CN" sz="3200">
                <a:solidFill>
                  <a:srgbClr val="FF0000"/>
                </a:solidFill>
              </a:rPr>
              <a:t>think of</a:t>
            </a:r>
            <a:r>
              <a:rPr lang="en-US" altLang="zh-CN" sz="3200"/>
              <a:t> it?</a:t>
            </a:r>
          </a:p>
          <a:p>
            <a:pPr>
              <a:spcBef>
                <a:spcPct val="50000"/>
              </a:spcBef>
            </a:pPr>
            <a:r>
              <a:rPr lang="en-US" altLang="zh-CN" sz="3200"/>
              <a:t>I …..it.</a:t>
            </a:r>
          </a:p>
          <a:p>
            <a:pPr>
              <a:spcBef>
                <a:spcPct val="50000"/>
              </a:spcBef>
            </a:pPr>
            <a:r>
              <a:rPr lang="en-US" altLang="zh-CN" sz="3200"/>
              <a:t>Why?</a:t>
            </a:r>
          </a:p>
          <a:p>
            <a:pPr>
              <a:spcBef>
                <a:spcPct val="50000"/>
              </a:spcBef>
            </a:pPr>
            <a:r>
              <a:rPr lang="en-US" altLang="zh-CN" sz="3200"/>
              <a:t>Because ….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191000" y="5181600"/>
            <a:ext cx="3581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b="0"/>
          </a:p>
        </p:txBody>
      </p:sp>
      <p:sp>
        <p:nvSpPr>
          <p:cNvPr id="7184" name="AutoShape 16" descr="u=4075942070,3789280761&amp;fm=23&amp;gp=0"/>
          <p:cNvSpPr>
            <a:spLocks noChangeAspect="1" noChangeArrowheads="1"/>
          </p:cNvSpPr>
          <p:nvPr/>
        </p:nvSpPr>
        <p:spPr bwMode="auto">
          <a:xfrm>
            <a:off x="2905125" y="2128838"/>
            <a:ext cx="333375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6" name="AutoShape 18" descr="u=4075942070,3789280761&amp;fm=23&amp;gp=0"/>
          <p:cNvSpPr>
            <a:spLocks noChangeAspect="1" noChangeArrowheads="1"/>
          </p:cNvSpPr>
          <p:nvPr/>
        </p:nvSpPr>
        <p:spPr bwMode="auto">
          <a:xfrm>
            <a:off x="2905125" y="2128838"/>
            <a:ext cx="333375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88" name="AutoShape 20" descr="u=4075942070,3789280761&amp;fm=23&amp;gp=0"/>
          <p:cNvSpPr>
            <a:spLocks noChangeAspect="1" noChangeArrowheads="1"/>
          </p:cNvSpPr>
          <p:nvPr/>
        </p:nvSpPr>
        <p:spPr bwMode="auto">
          <a:xfrm>
            <a:off x="2905125" y="2128838"/>
            <a:ext cx="333375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90" name="AutoShape 22" descr="u=4075942070,3789280761&amp;fm=23&amp;gp=0"/>
          <p:cNvSpPr>
            <a:spLocks noChangeAspect="1" noChangeArrowheads="1"/>
          </p:cNvSpPr>
          <p:nvPr/>
        </p:nvSpPr>
        <p:spPr bwMode="auto">
          <a:xfrm>
            <a:off x="2905125" y="2128838"/>
            <a:ext cx="333375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7197" name="Picture 8" descr="2007-6-21_%E6%86%A8%E8%B1%86%E5%85%88%E7%94%9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744663"/>
            <a:ext cx="3829050" cy="511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201" name="Picture 33" descr="U1094P28T3D605785F329DT200412211054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895600"/>
            <a:ext cx="4762500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03" name="Picture 35" descr="0019667873730f6e54aa3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667000"/>
            <a:ext cx="5238750" cy="348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04" name="Picture 36" descr="20071116155139955_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895600"/>
            <a:ext cx="33591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07" name="AutoShape 39" descr="u=4075942070,3789280761&amp;fm=23&amp;gp=0"/>
          <p:cNvSpPr>
            <a:spLocks noChangeAspect="1" noChangeArrowheads="1"/>
          </p:cNvSpPr>
          <p:nvPr/>
        </p:nvSpPr>
        <p:spPr bwMode="auto">
          <a:xfrm>
            <a:off x="-2133600" y="-381000"/>
            <a:ext cx="333375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28600" y="152400"/>
            <a:ext cx="51816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1.Do you like to watch cartoons?</a:t>
            </a:r>
          </a:p>
          <a:p>
            <a:pPr>
              <a:spcBef>
                <a:spcPct val="50000"/>
              </a:spcBef>
            </a:pPr>
            <a:r>
              <a:rPr lang="en-US" altLang="zh-CN" sz="2400"/>
              <a:t>2.What is your favorite cartoon?</a:t>
            </a:r>
          </a:p>
          <a:p>
            <a:pPr>
              <a:spcBef>
                <a:spcPct val="50000"/>
              </a:spcBef>
            </a:pPr>
            <a:r>
              <a:rPr lang="en-US" altLang="zh-CN" sz="2400"/>
              <a:t>3.Why do you like it?</a:t>
            </a:r>
          </a:p>
        </p:txBody>
      </p:sp>
      <p:sp>
        <p:nvSpPr>
          <p:cNvPr id="8198" name="AutoShape 6" descr="u=3366714510,384667596&amp;fm=59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0" name="AutoShape 8" descr="u=3366714510,384667596&amp;fm=59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02" name="AutoShape 10" descr="u=3366714510,384667596&amp;fm=59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0" name="AutoShape 28" descr="u=361924418,3697443332&amp;fm=23&amp;gp=0"/>
          <p:cNvSpPr>
            <a:spLocks noChangeAspect="1" noChangeArrowheads="1"/>
          </p:cNvSpPr>
          <p:nvPr/>
        </p:nvSpPr>
        <p:spPr bwMode="auto">
          <a:xfrm>
            <a:off x="2971800" y="1981200"/>
            <a:ext cx="311467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222" name="AutoShape 30" descr="u=361924418,3697443332&amp;fm=23&amp;gp=0"/>
          <p:cNvSpPr>
            <a:spLocks noChangeAspect="1" noChangeArrowheads="1"/>
          </p:cNvSpPr>
          <p:nvPr/>
        </p:nvSpPr>
        <p:spPr bwMode="auto">
          <a:xfrm>
            <a:off x="2819400" y="1905000"/>
            <a:ext cx="311467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8231" name="Picture 39" descr="20071116155139955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286000"/>
            <a:ext cx="41783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AutoShape 3"/>
          <p:cNvSpPr>
            <a:spLocks noChangeArrowheads="1"/>
          </p:cNvSpPr>
          <p:nvPr/>
        </p:nvSpPr>
        <p:spPr bwMode="auto">
          <a:xfrm>
            <a:off x="381000" y="3581400"/>
            <a:ext cx="7772400" cy="76200"/>
          </a:xfrm>
          <a:prstGeom prst="notchedRightArrow">
            <a:avLst>
              <a:gd name="adj1" fmla="val 50000"/>
              <a:gd name="adj2" fmla="val 25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3733800" y="30480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3" name="Line 5"/>
          <p:cNvSpPr>
            <a:spLocks noChangeShapeType="1"/>
          </p:cNvSpPr>
          <p:nvPr/>
        </p:nvSpPr>
        <p:spPr bwMode="auto">
          <a:xfrm>
            <a:off x="5943600" y="31242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1066800" y="29718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5" name="AutoShape 7"/>
          <p:cNvSpPr>
            <a:spLocks noChangeArrowheads="1"/>
          </p:cNvSpPr>
          <p:nvPr/>
        </p:nvSpPr>
        <p:spPr bwMode="auto">
          <a:xfrm>
            <a:off x="381000" y="4114800"/>
            <a:ext cx="2133600" cy="5334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/>
              <a:t>November 18,1928</a:t>
            </a: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2971800" y="4114800"/>
            <a:ext cx="18288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/>
              <a:t>1930s</a:t>
            </a: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5334000" y="4114800"/>
            <a:ext cx="23622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altLang="zh-CN"/>
              <a:t>November 18,1978</a:t>
            </a:r>
          </a:p>
        </p:txBody>
      </p:sp>
      <p:sp>
        <p:nvSpPr>
          <p:cNvPr id="27658" name="AutoShape 10"/>
          <p:cNvSpPr>
            <a:spLocks noChangeArrowheads="1"/>
          </p:cNvSpPr>
          <p:nvPr/>
        </p:nvSpPr>
        <p:spPr bwMode="auto">
          <a:xfrm>
            <a:off x="3124200" y="1219200"/>
            <a:ext cx="2438400" cy="1371600"/>
          </a:xfrm>
          <a:prstGeom prst="wedgeEllipseCallout">
            <a:avLst>
              <a:gd name="adj1" fmla="val -28125"/>
              <a:gd name="adj2" fmla="val 700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zh-CN"/>
              <a:t>Walt Disney made 87cartoons with Mickey.</a:t>
            </a:r>
          </a:p>
        </p:txBody>
      </p:sp>
      <p:sp>
        <p:nvSpPr>
          <p:cNvPr id="27659" name="AutoShape 11"/>
          <p:cNvSpPr>
            <a:spLocks noChangeArrowheads="1"/>
          </p:cNvSpPr>
          <p:nvPr/>
        </p:nvSpPr>
        <p:spPr bwMode="auto">
          <a:xfrm>
            <a:off x="5715000" y="762000"/>
            <a:ext cx="3124200" cy="2209800"/>
          </a:xfrm>
          <a:prstGeom prst="wedgeEllipseCallout">
            <a:avLst>
              <a:gd name="adj1" fmla="val -42532"/>
              <a:gd name="adj2" fmla="val 4928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zh-CN"/>
              <a:t>Mickey became the first cartoon character to have a star on the Hollywood Walk of fame.</a:t>
            </a:r>
          </a:p>
        </p:txBody>
      </p:sp>
      <p:sp>
        <p:nvSpPr>
          <p:cNvPr id="27660" name="AutoShape 12"/>
          <p:cNvSpPr>
            <a:spLocks noChangeArrowheads="1"/>
          </p:cNvSpPr>
          <p:nvPr/>
        </p:nvSpPr>
        <p:spPr bwMode="auto">
          <a:xfrm>
            <a:off x="609600" y="1066800"/>
            <a:ext cx="2362200" cy="1447800"/>
          </a:xfrm>
          <a:prstGeom prst="wedgeEllipseCallout">
            <a:avLst>
              <a:gd name="adj1" fmla="val -31384"/>
              <a:gd name="adj2" fmla="val 638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US" altLang="zh-CN"/>
              <a:t>Steamboat Willie came out in New York.</a:t>
            </a:r>
          </a:p>
        </p:txBody>
      </p:sp>
      <p:pic>
        <p:nvPicPr>
          <p:cNvPr id="27661" name="REC133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0" y="228600"/>
            <a:ext cx="8915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chemeClr val="accent2"/>
                </a:solidFill>
              </a:rPr>
              <a:t>2b Read the passage and complete the time 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7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76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 nodeType="clickPar">
                      <p:stCondLst>
                        <p:cond delay="0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15568" fill="hold"/>
                                        <p:tgtEl>
                                          <p:spTgt spid="276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61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6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42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altLang="zh-CN" sz="2000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lang="en-US" altLang="zh-CN" sz="2000" i="1"/>
          </a:p>
          <a:p>
            <a:pPr>
              <a:spcBef>
                <a:spcPct val="50000"/>
              </a:spcBef>
            </a:pPr>
            <a:r>
              <a:rPr lang="en-US" altLang="zh-CN" sz="2000" i="1"/>
              <a:t>When people say “</a:t>
            </a:r>
            <a:r>
              <a:rPr lang="en-US" altLang="zh-CN" sz="2000" i="1">
                <a:solidFill>
                  <a:srgbClr val="FF0000"/>
                </a:solidFill>
              </a:rPr>
              <a:t>culture</a:t>
            </a:r>
            <a:r>
              <a:rPr lang="en-US" altLang="zh-CN" sz="2000" i="1"/>
              <a:t>”, we </a:t>
            </a:r>
            <a:r>
              <a:rPr lang="en-US" altLang="zh-CN" sz="2000" i="1" u="sng">
                <a:solidFill>
                  <a:srgbClr val="FF0000"/>
                </a:solidFill>
              </a:rPr>
              <a:t>think of</a:t>
            </a:r>
            <a:r>
              <a:rPr lang="en-US" altLang="zh-CN" sz="2000" i="1"/>
              <a:t> art and</a:t>
            </a:r>
          </a:p>
          <a:p>
            <a:pPr>
              <a:spcBef>
                <a:spcPct val="50000"/>
              </a:spcBef>
            </a:pPr>
            <a:r>
              <a:rPr lang="en-US" altLang="zh-CN" sz="2000" i="1"/>
              <a:t> history. But  one very </a:t>
            </a:r>
            <a:r>
              <a:rPr lang="en-US" altLang="zh-CN" sz="2000" i="1">
                <a:solidFill>
                  <a:srgbClr val="FF0000"/>
                </a:solidFill>
              </a:rPr>
              <a:t>famous</a:t>
            </a:r>
            <a:r>
              <a:rPr lang="en-US" altLang="zh-CN" sz="2000" i="1"/>
              <a:t> symbol in </a:t>
            </a:r>
          </a:p>
          <a:p>
            <a:pPr>
              <a:spcBef>
                <a:spcPct val="50000"/>
              </a:spcBef>
            </a:pPr>
            <a:r>
              <a:rPr lang="en-US" altLang="zh-CN" sz="2000" i="1"/>
              <a:t>American culture is a cartoon. We all </a:t>
            </a:r>
          </a:p>
          <a:p>
            <a:pPr>
              <a:spcBef>
                <a:spcPct val="50000"/>
              </a:spcBef>
            </a:pPr>
            <a:r>
              <a:rPr lang="en-US" altLang="zh-CN" sz="2000" i="1"/>
              <a:t>know and love the black Mouse with </a:t>
            </a:r>
          </a:p>
          <a:p>
            <a:pPr>
              <a:spcBef>
                <a:spcPct val="50000"/>
              </a:spcBef>
            </a:pPr>
            <a:r>
              <a:rPr lang="en-US" altLang="zh-CN" sz="2000" i="1"/>
              <a:t>two large round ears-----Mickey Mouse.</a:t>
            </a:r>
          </a:p>
          <a:p>
            <a:pPr>
              <a:spcBef>
                <a:spcPct val="50000"/>
              </a:spcBef>
            </a:pPr>
            <a:r>
              <a:rPr lang="en-US" altLang="zh-CN" sz="2000" i="1"/>
              <a:t>Over 80years ago, he first </a:t>
            </a:r>
            <a:r>
              <a:rPr lang="en-US" altLang="zh-CN" sz="2000" i="1">
                <a:solidFill>
                  <a:srgbClr val="FF0000"/>
                </a:solidFill>
              </a:rPr>
              <a:t>appeared</a:t>
            </a:r>
            <a:r>
              <a:rPr lang="en-US" altLang="zh-CN" sz="2000" i="1"/>
              <a:t> in the</a:t>
            </a:r>
          </a:p>
          <a:p>
            <a:pPr>
              <a:spcBef>
                <a:spcPct val="50000"/>
              </a:spcBef>
            </a:pPr>
            <a:r>
              <a:rPr lang="en-US" altLang="zh-CN" sz="2000" i="1"/>
              <a:t> cartoon Steamboat Willie. When this cartoon </a:t>
            </a:r>
          </a:p>
          <a:p>
            <a:pPr>
              <a:spcBef>
                <a:spcPct val="50000"/>
              </a:spcBef>
            </a:pPr>
            <a:r>
              <a:rPr lang="en-US" altLang="zh-CN" sz="2000" i="1" u="sng">
                <a:solidFill>
                  <a:srgbClr val="FF0000"/>
                </a:solidFill>
              </a:rPr>
              <a:t>came out</a:t>
            </a:r>
            <a:r>
              <a:rPr lang="en-US" altLang="zh-CN" sz="2000" i="1"/>
              <a:t> in New York on November 18,1928,it was the first cartoon with </a:t>
            </a:r>
          </a:p>
          <a:p>
            <a:pPr>
              <a:spcBef>
                <a:spcPct val="50000"/>
              </a:spcBef>
            </a:pPr>
            <a:r>
              <a:rPr lang="en-US" altLang="zh-CN" sz="2000" i="1"/>
              <a:t>sound and music. The man behind Mickey was Walt Disney. He </a:t>
            </a:r>
            <a:r>
              <a:rPr lang="en-US" altLang="zh-CN" sz="2000" i="1">
                <a:solidFill>
                  <a:srgbClr val="FF0000"/>
                </a:solidFill>
              </a:rPr>
              <a:t>became</a:t>
            </a:r>
            <a:r>
              <a:rPr lang="en-US" altLang="zh-CN" sz="2000" i="1"/>
              <a:t> </a:t>
            </a:r>
          </a:p>
          <a:p>
            <a:pPr>
              <a:spcBef>
                <a:spcPct val="50000"/>
              </a:spcBef>
            </a:pPr>
            <a:r>
              <a:rPr lang="en-US" altLang="zh-CN" sz="2000" i="1"/>
              <a:t>very </a:t>
            </a:r>
            <a:r>
              <a:rPr lang="en-US" altLang="zh-CN" sz="2000" i="1">
                <a:solidFill>
                  <a:srgbClr val="FF0000"/>
                </a:solidFill>
              </a:rPr>
              <a:t>rich</a:t>
            </a:r>
            <a:r>
              <a:rPr lang="en-US" altLang="zh-CN" sz="2000" i="1"/>
              <a:t> and </a:t>
            </a:r>
            <a:r>
              <a:rPr lang="en-US" altLang="zh-CN" sz="2000" i="1">
                <a:solidFill>
                  <a:srgbClr val="FF0000"/>
                </a:solidFill>
              </a:rPr>
              <a:t>successful </a:t>
            </a:r>
            <a:r>
              <a:rPr lang="en-US" altLang="zh-CN" sz="2000" i="1"/>
              <a:t>.In the 1930s,he made 87 cartoons with Mickey.</a:t>
            </a:r>
          </a:p>
        </p:txBody>
      </p:sp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219200"/>
            <a:ext cx="3657600" cy="260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762000" y="685800"/>
            <a:ext cx="525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28600" y="1447800"/>
            <a:ext cx="38100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2. Who created  him?</a:t>
            </a:r>
          </a:p>
          <a:p>
            <a:pPr>
              <a:spcBef>
                <a:spcPct val="50000"/>
              </a:spcBef>
            </a:pPr>
            <a:endParaRPr lang="en-US" altLang="zh-CN" sz="2400"/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4191000" y="1447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Walt Disney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228600" y="2133600"/>
            <a:ext cx="746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3. What was his first cartoon?</a:t>
            </a:r>
          </a:p>
        </p:txBody>
      </p:sp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5105400" y="2209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Steamboat Willie</a:t>
            </a: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228600" y="2895600"/>
            <a:ext cx="86106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4. How many cartoons with Mickey did Walt Disney make in the 1930s?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533400" y="3810000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Eighty-seven</a:t>
            </a:r>
          </a:p>
        </p:txBody>
      </p:sp>
      <p:sp>
        <p:nvSpPr>
          <p:cNvPr id="28684" name="Text Box 12"/>
          <p:cNvSpPr txBox="1">
            <a:spLocks noChangeArrowheads="1"/>
          </p:cNvSpPr>
          <p:nvPr/>
        </p:nvSpPr>
        <p:spPr bwMode="auto">
          <a:xfrm>
            <a:off x="228600" y="304800"/>
            <a:ext cx="556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1. What is Mickey Mouse a symbol of?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1219200" y="914400"/>
            <a:ext cx="419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American culture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95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000" i="1"/>
              <a:t>   Some people </a:t>
            </a:r>
            <a:r>
              <a:rPr lang="en-US" altLang="zh-CN" sz="2000" i="1">
                <a:solidFill>
                  <a:srgbClr val="FF0000"/>
                </a:solidFill>
              </a:rPr>
              <a:t>might</a:t>
            </a:r>
            <a:r>
              <a:rPr lang="en-US" altLang="zh-CN" sz="2000" i="1"/>
              <a:t> as how this cartoon animal became so popular. </a:t>
            </a:r>
            <a:r>
              <a:rPr lang="en-US" altLang="zh-CN" sz="2000" i="1" u="sng">
                <a:solidFill>
                  <a:srgbClr val="FF0000"/>
                </a:solidFill>
              </a:rPr>
              <a:t>One</a:t>
            </a:r>
          </a:p>
          <a:p>
            <a:r>
              <a:rPr lang="en-US" altLang="zh-CN" sz="2000" i="1" u="sng">
                <a:solidFill>
                  <a:srgbClr val="FF0000"/>
                </a:solidFill>
              </a:rPr>
              <a:t> </a:t>
            </a:r>
          </a:p>
          <a:p>
            <a:r>
              <a:rPr lang="en-US" altLang="zh-CN" sz="2000" i="1" u="sng">
                <a:solidFill>
                  <a:srgbClr val="FF0000"/>
                </a:solidFill>
              </a:rPr>
              <a:t>of the main reasons</a:t>
            </a:r>
            <a:r>
              <a:rPr lang="en-US" altLang="zh-CN" sz="2000" i="1"/>
              <a:t> is thatMickey was like a </a:t>
            </a:r>
            <a:r>
              <a:rPr lang="en-US" altLang="zh-CN" sz="2000" i="1">
                <a:solidFill>
                  <a:srgbClr val="FF0000"/>
                </a:solidFill>
              </a:rPr>
              <a:t>common </a:t>
            </a:r>
            <a:r>
              <a:rPr lang="en-US" altLang="zh-CN" sz="2000" i="1"/>
              <a:t>man, but he always</a:t>
            </a:r>
          </a:p>
          <a:p>
            <a:r>
              <a:rPr lang="en-US" altLang="zh-CN" sz="2000" i="1"/>
              <a:t> </a:t>
            </a:r>
          </a:p>
          <a:p>
            <a:r>
              <a:rPr lang="en-US" altLang="zh-CN" sz="2000" i="1"/>
              <a:t>tried to face any danger. In his early films, Mickey was </a:t>
            </a:r>
            <a:r>
              <a:rPr lang="en-US" altLang="zh-CN" sz="2000" i="1">
                <a:solidFill>
                  <a:srgbClr val="FF0000"/>
                </a:solidFill>
              </a:rPr>
              <a:t>unlucky</a:t>
            </a:r>
            <a:r>
              <a:rPr lang="en-US" altLang="zh-CN" sz="2000" i="1"/>
              <a:t> and had</a:t>
            </a:r>
          </a:p>
          <a:p>
            <a:r>
              <a:rPr lang="en-US" altLang="zh-CN" sz="2000" i="1"/>
              <a:t> </a:t>
            </a:r>
          </a:p>
          <a:p>
            <a:r>
              <a:rPr lang="en-US" altLang="zh-CN" sz="2000" i="1"/>
              <a:t>many problems </a:t>
            </a:r>
            <a:r>
              <a:rPr lang="en-US" altLang="zh-CN" sz="2000" i="1" u="sng">
                <a:solidFill>
                  <a:srgbClr val="FF0000"/>
                </a:solidFill>
              </a:rPr>
              <a:t>such as</a:t>
            </a:r>
            <a:r>
              <a:rPr lang="en-US" altLang="zh-CN" sz="2000" i="1"/>
              <a:t> losing his house or girlfriend, Minnie. However,</a:t>
            </a:r>
          </a:p>
          <a:p>
            <a:endParaRPr lang="en-US" altLang="zh-CN" sz="2000" i="1"/>
          </a:p>
          <a:p>
            <a:r>
              <a:rPr lang="en-US" altLang="zh-CN" sz="2000" i="1"/>
              <a:t> he </a:t>
            </a:r>
            <a:r>
              <a:rPr lang="en-US" altLang="zh-CN" sz="2000" i="1" u="sng">
                <a:solidFill>
                  <a:srgbClr val="FF0000"/>
                </a:solidFill>
              </a:rPr>
              <a:t>was always ready to</a:t>
            </a:r>
            <a:r>
              <a:rPr lang="en-US" altLang="zh-CN" sz="2000" i="1">
                <a:solidFill>
                  <a:srgbClr val="FF0000"/>
                </a:solidFill>
              </a:rPr>
              <a:t> </a:t>
            </a:r>
            <a:r>
              <a:rPr lang="en-US" altLang="zh-CN" sz="2000" i="1" u="sng">
                <a:solidFill>
                  <a:srgbClr val="FF0000"/>
                </a:solidFill>
              </a:rPr>
              <a:t>try his best</a:t>
            </a:r>
            <a:r>
              <a:rPr lang="en-US" altLang="zh-CN" sz="2000" i="1"/>
              <a:t>. People went to the cinema to see the</a:t>
            </a:r>
          </a:p>
          <a:p>
            <a:endParaRPr lang="en-US" altLang="zh-CN" sz="2000" i="1"/>
          </a:p>
          <a:p>
            <a:r>
              <a:rPr lang="en-US" altLang="zh-CN" sz="2000" i="1"/>
              <a:t> “little man”win. Most of them wanted to be like Mickey.</a:t>
            </a:r>
          </a:p>
          <a:p>
            <a:endParaRPr lang="en-US" altLang="zh-CN" sz="2000" i="1"/>
          </a:p>
          <a:p>
            <a:r>
              <a:rPr lang="en-US" altLang="zh-CN" sz="2000" i="1"/>
              <a:t>   On November 18,1978,Mickey became the first cartoon </a:t>
            </a:r>
            <a:r>
              <a:rPr lang="en-US" altLang="zh-CN" sz="2000" i="1">
                <a:solidFill>
                  <a:srgbClr val="FF0000"/>
                </a:solidFill>
              </a:rPr>
              <a:t>character</a:t>
            </a:r>
            <a:r>
              <a:rPr lang="en-US" altLang="zh-CN" sz="2000" i="1"/>
              <a:t> to </a:t>
            </a:r>
          </a:p>
          <a:p>
            <a:endParaRPr lang="en-US" altLang="zh-CN" sz="2000" i="1"/>
          </a:p>
          <a:p>
            <a:r>
              <a:rPr lang="en-US" altLang="zh-CN" sz="2000" i="1"/>
              <a:t>havea star on the </a:t>
            </a:r>
            <a:r>
              <a:rPr lang="en-US" altLang="zh-CN" sz="2000" i="1">
                <a:solidFill>
                  <a:srgbClr val="FF0000"/>
                </a:solidFill>
              </a:rPr>
              <a:t>Hollywood Walk of Fame</a:t>
            </a:r>
            <a:r>
              <a:rPr lang="en-US" altLang="zh-CN" sz="2000" i="1"/>
              <a:t>. Today’s cartoons are usually</a:t>
            </a:r>
          </a:p>
          <a:p>
            <a:endParaRPr lang="en-US" altLang="zh-CN" sz="2000" i="1"/>
          </a:p>
          <a:p>
            <a:r>
              <a:rPr lang="en-US" altLang="zh-CN" sz="2000" i="1"/>
              <a:t> </a:t>
            </a:r>
            <a:r>
              <a:rPr lang="en-US" altLang="zh-CN" sz="2000" i="1">
                <a:solidFill>
                  <a:srgbClr val="FF0000"/>
                </a:solidFill>
              </a:rPr>
              <a:t>not so simple as</a:t>
            </a:r>
            <a:r>
              <a:rPr lang="en-US" altLang="zh-CN" sz="2000" i="1"/>
              <a:t> little Mickey Mouse, but everyone still knows and loves</a:t>
            </a:r>
          </a:p>
          <a:p>
            <a:endParaRPr lang="en-US" altLang="zh-CN" sz="2000" i="1"/>
          </a:p>
          <a:p>
            <a:r>
              <a:rPr lang="en-US" altLang="zh-CN" sz="2000" i="1"/>
              <a:t> him. Who has a pair of ears more famous than Mickey’s?</a:t>
            </a:r>
          </a:p>
          <a:p>
            <a:endParaRPr lang="en-US" altLang="zh-CN" sz="2000" i="1"/>
          </a:p>
          <a:p>
            <a:endParaRPr lang="en-US" altLang="zh-CN" sz="2000" i="1"/>
          </a:p>
          <a:p>
            <a:pPr>
              <a:spcBef>
                <a:spcPct val="50000"/>
              </a:spcBef>
            </a:pPr>
            <a:endParaRPr lang="en-US" altLang="zh-CN" sz="2000" b="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609600" y="609600"/>
            <a:ext cx="5638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304800" y="304800"/>
            <a:ext cx="8839200" cy="173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5. Mickey Mouse  is so popular. ___________________is that it was like a common man, but he always tried to face and danger.</a:t>
            </a:r>
          </a:p>
          <a:p>
            <a:pPr>
              <a:spcBef>
                <a:spcPct val="50000"/>
              </a:spcBef>
            </a:pPr>
            <a:endParaRPr lang="en-US" altLang="zh-CN" sz="2400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381000" y="1295400"/>
            <a:ext cx="5486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/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304800" y="1905000"/>
            <a:ext cx="85344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6. people wanted to be like Mickey. Because he was always ready to___________.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381000" y="3276600"/>
            <a:ext cx="8610600" cy="1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7. On November 18,1978</a:t>
            </a:r>
            <a:r>
              <a:rPr lang="en-US" altLang="zh-CN"/>
              <a:t> </a:t>
            </a:r>
            <a:r>
              <a:rPr lang="en-US" altLang="zh-CN" sz="2400"/>
              <a:t>Mickey became the first cartoon character to have a star on_____________________.</a:t>
            </a:r>
          </a:p>
          <a:p>
            <a:pPr>
              <a:spcBef>
                <a:spcPct val="50000"/>
              </a:spcBef>
            </a:pPr>
            <a:endParaRPr lang="en-US" altLang="zh-CN" sz="2400"/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381000" y="4724400"/>
            <a:ext cx="8610600" cy="1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/>
              <a:t>8.Today’s cartoons are usually not ____ simple ____little Mickey Mouse.</a:t>
            </a:r>
          </a:p>
          <a:p>
            <a:pPr>
              <a:spcBef>
                <a:spcPct val="50000"/>
              </a:spcBef>
            </a:pPr>
            <a:endParaRPr lang="en-US" altLang="zh-CN" sz="2400"/>
          </a:p>
        </p:txBody>
      </p:sp>
      <p:sp>
        <p:nvSpPr>
          <p:cNvPr id="29709" name="Text Box 13"/>
          <p:cNvSpPr txBox="1">
            <a:spLocks noChangeArrowheads="1"/>
          </p:cNvSpPr>
          <p:nvPr/>
        </p:nvSpPr>
        <p:spPr bwMode="auto">
          <a:xfrm>
            <a:off x="5029200" y="152400"/>
            <a:ext cx="3276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</a:rPr>
              <a:t>One of the main reasons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2667000" y="2286000"/>
            <a:ext cx="1981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</a:rPr>
              <a:t>try his best</a:t>
            </a:r>
          </a:p>
        </p:txBody>
      </p:sp>
      <p:sp>
        <p:nvSpPr>
          <p:cNvPr id="29711" name="Text Box 15"/>
          <p:cNvSpPr txBox="1">
            <a:spLocks noChangeArrowheads="1"/>
          </p:cNvSpPr>
          <p:nvPr/>
        </p:nvSpPr>
        <p:spPr bwMode="auto">
          <a:xfrm>
            <a:off x="4343400" y="3581400"/>
            <a:ext cx="419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>
                <a:solidFill>
                  <a:srgbClr val="FF0000"/>
                </a:solidFill>
              </a:rPr>
              <a:t>the Hollywood Walk of fame</a:t>
            </a:r>
          </a:p>
        </p:txBody>
      </p:sp>
      <p:sp>
        <p:nvSpPr>
          <p:cNvPr id="29712" name="Text Box 16"/>
          <p:cNvSpPr txBox="1">
            <a:spLocks noChangeArrowheads="1"/>
          </p:cNvSpPr>
          <p:nvPr/>
        </p:nvSpPr>
        <p:spPr bwMode="auto">
          <a:xfrm>
            <a:off x="5562600" y="4724400"/>
            <a:ext cx="685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FF0000"/>
                </a:solidFill>
              </a:rPr>
              <a:t>so</a:t>
            </a:r>
          </a:p>
        </p:txBody>
      </p:sp>
      <p:sp>
        <p:nvSpPr>
          <p:cNvPr id="29713" name="Text Box 17"/>
          <p:cNvSpPr txBox="1">
            <a:spLocks noChangeArrowheads="1"/>
          </p:cNvSpPr>
          <p:nvPr/>
        </p:nvSpPr>
        <p:spPr bwMode="auto">
          <a:xfrm>
            <a:off x="7315200" y="4724400"/>
            <a:ext cx="685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>
                <a:solidFill>
                  <a:srgbClr val="FF0000"/>
                </a:solidFill>
              </a:rPr>
              <a:t>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97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7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9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4" name="Text Box 32"/>
          <p:cNvSpPr txBox="1">
            <a:spLocks noChangeArrowheads="1"/>
          </p:cNvSpPr>
          <p:nvPr/>
        </p:nvSpPr>
        <p:spPr bwMode="auto">
          <a:xfrm>
            <a:off x="228600" y="457200"/>
            <a:ext cx="8305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chemeClr val="accent2"/>
                </a:solidFill>
              </a:rPr>
              <a:t>2d Discuss the questions with your partner.</a:t>
            </a:r>
          </a:p>
        </p:txBody>
      </p:sp>
      <p:sp>
        <p:nvSpPr>
          <p:cNvPr id="13345" name="Text Box 33"/>
          <p:cNvSpPr txBox="1">
            <a:spLocks noChangeArrowheads="1"/>
          </p:cNvSpPr>
          <p:nvPr/>
        </p:nvSpPr>
        <p:spPr bwMode="auto">
          <a:xfrm>
            <a:off x="152400" y="914400"/>
            <a:ext cx="85344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1. What cartoon character is a symbol of Chinese culture?</a:t>
            </a:r>
          </a:p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I think it’s  Ne  Zha</a:t>
            </a:r>
          </a:p>
        </p:txBody>
      </p:sp>
      <p:sp>
        <p:nvSpPr>
          <p:cNvPr id="13346" name="Text Box 34"/>
          <p:cNvSpPr txBox="1">
            <a:spLocks noChangeArrowheads="1"/>
          </p:cNvSpPr>
          <p:nvPr/>
        </p:nvSpPr>
        <p:spPr bwMode="auto">
          <a:xfrm>
            <a:off x="228600" y="1905000"/>
            <a:ext cx="7848600" cy="173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2.Do you think Walt Disney is a smart man? Why or why not ?Do you want to be like him?</a:t>
            </a:r>
          </a:p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Yes, I think so. Because his cartoon is famous all over the world. Yes, I do.</a:t>
            </a:r>
          </a:p>
        </p:txBody>
      </p:sp>
      <p:sp>
        <p:nvSpPr>
          <p:cNvPr id="13347" name="Text Box 35"/>
          <p:cNvSpPr txBox="1">
            <a:spLocks noChangeArrowheads="1"/>
          </p:cNvSpPr>
          <p:nvPr/>
        </p:nvSpPr>
        <p:spPr bwMode="auto">
          <a:xfrm>
            <a:off x="228600" y="3581400"/>
            <a:ext cx="731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/>
              <a:t>3.Do you want to be like Mickey? Why or why not?</a:t>
            </a:r>
          </a:p>
        </p:txBody>
      </p:sp>
      <p:sp>
        <p:nvSpPr>
          <p:cNvPr id="13348" name="Text Box 36"/>
          <p:cNvSpPr txBox="1">
            <a:spLocks noChangeArrowheads="1"/>
          </p:cNvSpPr>
          <p:nvPr/>
        </p:nvSpPr>
        <p:spPr bwMode="auto">
          <a:xfrm>
            <a:off x="381000" y="4114800"/>
            <a:ext cx="777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Yes ,I do. Because I want to try my best to live</a:t>
            </a:r>
          </a:p>
        </p:txBody>
      </p:sp>
      <p:sp>
        <p:nvSpPr>
          <p:cNvPr id="13349" name="Text Box 37"/>
          <p:cNvSpPr txBox="1">
            <a:spLocks noChangeArrowheads="1"/>
          </p:cNvSpPr>
          <p:nvPr/>
        </p:nvSpPr>
        <p:spPr bwMode="auto">
          <a:xfrm>
            <a:off x="228600" y="4648200"/>
            <a:ext cx="8763000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zh-CN" sz="2400"/>
              <a:t>4.Can you think of another cartoon character that is as famous as Mickey? Why is the character popular?</a:t>
            </a:r>
          </a:p>
          <a:p>
            <a:r>
              <a:rPr lang="en-US" altLang="zh-CN" sz="2400">
                <a:solidFill>
                  <a:srgbClr val="FF0000"/>
                </a:solidFill>
              </a:rPr>
              <a:t>Monkey King .Because he is very brave and smart , he can face every problem in his life and he is always the winner at last.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5155036</TotalTime>
  <Words>903</Words>
  <Application>Microsoft Office PowerPoint</Application>
  <PresentationFormat>全屏显示(4:3)</PresentationFormat>
  <Paragraphs>112</Paragraphs>
  <Slides>16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9" baseType="lpstr">
      <vt:lpstr>Arial</vt:lpstr>
      <vt:lpstr>宋体</vt:lpstr>
      <vt:lpstr>默认设计模板</vt:lpstr>
      <vt:lpstr>Unit 5 Do you want to watch a game show? Section B  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69</cp:revision>
  <cp:lastPrinted>1601-01-01T00:00:00Z</cp:lastPrinted>
  <dcterms:created xsi:type="dcterms:W3CDTF">1601-01-01T00:00:00Z</dcterms:created>
  <dcterms:modified xsi:type="dcterms:W3CDTF">2015-08-12T06:39:27Z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